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2" r:id="rId4"/>
    <p:sldId id="314" r:id="rId5"/>
    <p:sldId id="313" r:id="rId6"/>
    <p:sldId id="294" r:id="rId7"/>
    <p:sldId id="308" r:id="rId8"/>
    <p:sldId id="309" r:id="rId9"/>
    <p:sldId id="310" r:id="rId10"/>
    <p:sldId id="312" r:id="rId11"/>
    <p:sldId id="300" r:id="rId12"/>
    <p:sldId id="293" r:id="rId13"/>
    <p:sldId id="274" r:id="rId14"/>
    <p:sldId id="285" r:id="rId15"/>
    <p:sldId id="287" r:id="rId16"/>
    <p:sldId id="306" r:id="rId17"/>
    <p:sldId id="278" r:id="rId18"/>
    <p:sldId id="307" r:id="rId19"/>
    <p:sldId id="305" r:id="rId20"/>
    <p:sldId id="315" r:id="rId21"/>
    <p:sldId id="316" r:id="rId22"/>
    <p:sldId id="317" r:id="rId23"/>
    <p:sldId id="27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1" y="132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0C49-35BF-4F18-BC1E-E0E8E4FDC12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319B1-FFA9-42CD-B778-350433DC0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43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73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2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20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37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08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239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022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86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23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2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360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398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41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722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BC76B-B5FD-4F17-B8AF-907B333DAE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82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F1F48-9B68-4541-8A40-03E2BBB39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DE3158-CB9B-4BF1-96B7-AFF094740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143CA-0F91-45A6-991E-23E36A15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F07776-07FB-4498-84A7-4429CF3A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42A636-7390-43D7-8184-84A58424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12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5823F-E33A-4670-89AB-BA3F7A17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AD7B30-DDD4-43D6-B865-5BE186C58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D94F8C-C4DC-4140-B3F1-1D1693DC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3FDC68-AAD4-4761-BD2D-A5BDD4DC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0E6E8-8CD2-4C86-BE88-44C3AC4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3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C52D9A-A367-4CD7-9609-2DDBAF966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D6BB7A-9D36-4FB6-80F4-691EEF8D9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D969B-3117-4BD7-87F5-A25C2BCD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43F330-FFA4-445A-92A6-D06AC1E7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61713-EB5B-423F-8329-8D8DC11F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45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A3D03-0201-4CA1-B0A3-2455F489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C6544-F977-4AFD-9D04-3EAEAF1C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7412B2-8B5E-4EF8-A8C5-EC6EBF6B4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834E4-1540-46B7-8025-48FAEEC9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05E945-E971-44B9-9605-28F476E51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12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71D06-6D5C-4658-A1D4-E64F7D4F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C79003-0A35-49F2-B199-DDFB3D327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2E2C0A-C598-4438-A1F6-ED417406B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EBB43D-29C4-441F-9340-080AF170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34B856-8E69-4F39-9425-0BB9674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9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1CE9-D9FD-4C60-A92A-97EDEE1F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05F57-77D1-4BB2-B668-C4151F7A0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074F7F-484E-4EE4-92B6-8CE019A94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011443-54F5-42F2-BDBA-BA5B19F9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46F475-82CC-4A99-9EDA-893B281F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02704-506F-4588-ADC8-1351827A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67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3EF59-D425-4541-95A1-437B9B90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DE4B95-6A04-45AB-B5C9-488A3F2EB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5DDC82-A5A2-4DAD-85A3-C391B872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6ABEAA-64D7-41E4-87EA-EB6C841C7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792429-9C0E-4336-81AC-C9F73A7D4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4F42D0-0B4B-457B-9087-F619C184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43468F-981F-4AA2-9D18-720DE70A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444A52-5BE1-4F61-9DD6-D848ED25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18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1F972-A87A-43A6-A04C-E4B6DB11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09E12B-53CA-433A-B096-B54C2104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E298A2-8FD9-4AB1-A1BA-3D3B192F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0CF0BE-1D3A-4C4A-A9F6-B75A4622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24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776077-A974-432D-970D-E7250951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9AF36D-48D8-41B8-9C72-56161644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3EFC7F-4F24-444A-92FA-E4A3D73D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67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11383-9E75-46AE-AA8A-1895F1A1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34DA1-971B-4E73-9678-6C7F9A7F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43EAA0-968C-492C-B27E-2360226CB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07AB6E-FBF3-4CC4-A88C-6F5C997B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911909-1509-4ABB-BEEC-17CD76E1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C2DB91-FECC-46A7-9871-2D5C2AE2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3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4C28B-9486-43C3-AC17-FA87825C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CF0520-3EAB-4E32-A837-104AB042C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6601E2-2505-4E5F-B98A-DF587850E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346BEB-08C8-4B92-B31F-2534DCA9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386FF7-80E8-4293-B4F5-37BA7A3A0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4EEC39-933A-4777-9ADE-31971122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41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1497FE-1D09-4F01-9824-0076E029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9D4B9-B7A4-4805-BD75-A5B145984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12437-46BB-47E7-A58C-1A38D0D83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B2B53-F5E0-4210-8BEA-4387A8A61EEF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1FCDE-085F-4CB7-8959-8BDBE8247D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CB55BC-CF45-49CE-AEBE-549D7F099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4F790-A9E4-4476-8128-E61A00EB2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63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4.png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54.jp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B3168589-F87A-D2E4-68BE-9F519339634B}"/>
              </a:ext>
            </a:extLst>
          </p:cNvPr>
          <p:cNvSpPr/>
          <p:nvPr/>
        </p:nvSpPr>
        <p:spPr>
          <a:xfrm>
            <a:off x="152277" y="3624479"/>
            <a:ext cx="11840856" cy="66566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00"/>
              </a:lnSpc>
            </a:pP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DeepReflect</a:t>
            </a:r>
            <a:r>
              <a:rPr lang="zh-CN" altLang="en-US" sz="2400" b="1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：通过二进制重构发现恶意功能</a:t>
            </a:r>
            <a:endParaRPr lang="zh-CN" altLang="zh-CN" sz="16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3CF38F-F081-2980-3254-7B1423051134}"/>
              </a:ext>
            </a:extLst>
          </p:cNvPr>
          <p:cNvSpPr txBox="1"/>
          <p:nvPr/>
        </p:nvSpPr>
        <p:spPr>
          <a:xfrm>
            <a:off x="558664" y="186171"/>
            <a:ext cx="6712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</a:rPr>
              <a:t>信息安全基础论文分享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8F0106A-F090-1DAA-0319-5FE0FBE32456}"/>
              </a:ext>
            </a:extLst>
          </p:cNvPr>
          <p:cNvSpPr txBox="1"/>
          <p:nvPr/>
        </p:nvSpPr>
        <p:spPr>
          <a:xfrm>
            <a:off x="3662459" y="4728009"/>
            <a:ext cx="4867081" cy="14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汇报人：邓晨程</a:t>
            </a:r>
            <a:endParaRPr lang="en-US" altLang="zh-CN" sz="2000" b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小组成员：陈秦 洪万阳 </a:t>
            </a:r>
            <a:endParaRPr lang="en-US" altLang="zh-CN" sz="2000" b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指导老师：穆南锟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96DC03-1E20-4413-A16E-B3B45CC1D8E2}"/>
              </a:ext>
            </a:extLst>
          </p:cNvPr>
          <p:cNvSpPr txBox="1"/>
          <p:nvPr/>
        </p:nvSpPr>
        <p:spPr>
          <a:xfrm>
            <a:off x="304951" y="1986281"/>
            <a:ext cx="11711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DeepReflect</a:t>
            </a:r>
            <a:r>
              <a:rPr lang="en-US" altLang="zh-CN" sz="3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: Discovering Malicious Functionality </a:t>
            </a:r>
          </a:p>
          <a:p>
            <a:pPr algn="ctr"/>
            <a:r>
              <a:rPr lang="en-US" altLang="zh-CN" sz="3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through Binary Reconstruction</a:t>
            </a:r>
            <a:endParaRPr lang="zh-CN" altLang="zh-CN" sz="3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3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效果展示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23EB59A-300F-9599-4C7A-A0A85997B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29" y="1852981"/>
            <a:ext cx="1800000" cy="180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F0DC197-13FD-370D-003B-0223C282C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76" y="3918357"/>
            <a:ext cx="1800000" cy="180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CC8BAEE-A4BB-8D18-9452-966FD1D38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86" y="1875568"/>
            <a:ext cx="1800000" cy="177741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6299A65-43F1-EF7A-0E03-CC556A979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86" y="3905919"/>
            <a:ext cx="1800000" cy="180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D215B5D-5E71-5FBE-CD29-56B2E4F117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05" y="1875568"/>
            <a:ext cx="1800000" cy="1800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12ECBFD-226C-F125-A01B-5EBDD44C12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058" y="3919524"/>
            <a:ext cx="1800000" cy="1782477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57BD7A31-0A90-B7C2-3C02-E4C55896A193}"/>
              </a:ext>
            </a:extLst>
          </p:cNvPr>
          <p:cNvSpPr txBox="1"/>
          <p:nvPr/>
        </p:nvSpPr>
        <p:spPr>
          <a:xfrm>
            <a:off x="1627381" y="1411164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DA52267-05FF-26B9-1B39-E43B7CF4AB33}"/>
              </a:ext>
            </a:extLst>
          </p:cNvPr>
          <p:cNvSpPr txBox="1"/>
          <p:nvPr/>
        </p:nvSpPr>
        <p:spPr>
          <a:xfrm>
            <a:off x="8580200" y="1291925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Ground truth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F1460E5-6218-BF57-A37C-A07EB0DF4C0D}"/>
              </a:ext>
            </a:extLst>
          </p:cNvPr>
          <p:cNvSpPr txBox="1"/>
          <p:nvPr/>
        </p:nvSpPr>
        <p:spPr>
          <a:xfrm>
            <a:off x="3960429" y="1391316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pix2pix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B60F1D-3B5D-BECD-6FEC-44E55C11FE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67" y="3918357"/>
            <a:ext cx="18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DD75F9-DC76-5057-191B-7A39CD090A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67" y="1852981"/>
            <a:ext cx="1800000" cy="18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6A00AF-08F8-0EFE-E561-47B9A9A6BC2A}"/>
              </a:ext>
            </a:extLst>
          </p:cNvPr>
          <p:cNvSpPr txBox="1"/>
          <p:nvPr/>
        </p:nvSpPr>
        <p:spPr>
          <a:xfrm>
            <a:off x="6267162" y="1340827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pix2pixHD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7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BCFEC71-3832-FD47-BE5A-2262E0051420}"/>
              </a:ext>
            </a:extLst>
          </p:cNvPr>
          <p:cNvSpPr/>
          <p:nvPr/>
        </p:nvSpPr>
        <p:spPr>
          <a:xfrm>
            <a:off x="-2073" y="2064026"/>
            <a:ext cx="12192000" cy="27299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E2525F-5C0B-6795-DCA1-9ABA7938F454}"/>
              </a:ext>
            </a:extLst>
          </p:cNvPr>
          <p:cNvSpPr txBox="1"/>
          <p:nvPr/>
        </p:nvSpPr>
        <p:spPr>
          <a:xfrm>
            <a:off x="4119501" y="0"/>
            <a:ext cx="394885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zh-CN" altLang="en-US" sz="41300" b="1" dirty="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29C8E9-0B18-DF61-51CD-A90C8B44C35A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0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46F78F-1906-43B5-A7AE-CB6F0EA7B190}"/>
              </a:ext>
            </a:extLst>
          </p:cNvPr>
          <p:cNvGrpSpPr/>
          <p:nvPr/>
        </p:nvGrpSpPr>
        <p:grpSpPr>
          <a:xfrm>
            <a:off x="754578" y="1172161"/>
            <a:ext cx="3100368" cy="617759"/>
            <a:chOff x="696589" y="1416070"/>
            <a:chExt cx="4688900" cy="60005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EA412F7-70D9-46C4-88BF-9F75FBEBBD31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FABA8A9-6645-4501-96F6-904576725BB3}"/>
                </a:ext>
              </a:extLst>
            </p:cNvPr>
            <p:cNvSpPr txBox="1"/>
            <p:nvPr/>
          </p:nvSpPr>
          <p:spPr>
            <a:xfrm>
              <a:off x="820453" y="1505252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现存问题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3F62E0-3378-5B92-566B-D939531256E6}"/>
              </a:ext>
            </a:extLst>
          </p:cNvPr>
          <p:cNvGrpSpPr/>
          <p:nvPr/>
        </p:nvGrpSpPr>
        <p:grpSpPr>
          <a:xfrm>
            <a:off x="6262257" y="1172160"/>
            <a:ext cx="3100368" cy="617759"/>
            <a:chOff x="696589" y="1416070"/>
            <a:chExt cx="4688900" cy="60005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5911E3B-C3F0-3DD1-C456-3F536A757AA9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5666F51-CEB7-9529-0290-11C34259F1FE}"/>
                </a:ext>
              </a:extLst>
            </p:cNvPr>
            <p:cNvSpPr txBox="1"/>
            <p:nvPr/>
          </p:nvSpPr>
          <p:spPr>
            <a:xfrm>
              <a:off x="820453" y="1505252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解决方案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32AB168-C769-7AFA-1279-3187EB4E1B93}"/>
              </a:ext>
            </a:extLst>
          </p:cNvPr>
          <p:cNvSpPr txBox="1"/>
          <p:nvPr/>
        </p:nvSpPr>
        <p:spPr>
          <a:xfrm>
            <a:off x="713011" y="2268188"/>
            <a:ext cx="4518071" cy="27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深度学习在恶意软件分类中尚存问题：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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仍然需要静态分析工具针对二进制文件逆向工程，耗时巨大；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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数据集获取开销大，无法通过监督学习方法帮助识别。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A8F477-6663-2E1F-095C-1F62E57BC7DB}"/>
              </a:ext>
            </a:extLst>
          </p:cNvPr>
          <p:cNvSpPr txBox="1"/>
          <p:nvPr/>
        </p:nvSpPr>
        <p:spPr>
          <a:xfrm>
            <a:off x="5971801" y="2268188"/>
            <a:ext cx="4518071" cy="341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DEEPREFLECT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被提出：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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使用无监督深度神经网络定位恶意软件组件；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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通过半监督聚类分析对组件分类，标签被逐步提供；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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不需要数据标记定位模型，也不需要最小标签来逐步训练分类器。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8169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BCFEC71-3832-FD47-BE5A-2262E0051420}"/>
              </a:ext>
            </a:extLst>
          </p:cNvPr>
          <p:cNvSpPr/>
          <p:nvPr/>
        </p:nvSpPr>
        <p:spPr>
          <a:xfrm>
            <a:off x="-2073" y="2064026"/>
            <a:ext cx="12192000" cy="27299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E2525F-5C0B-6795-DCA1-9ABA7938F454}"/>
              </a:ext>
            </a:extLst>
          </p:cNvPr>
          <p:cNvSpPr txBox="1"/>
          <p:nvPr/>
        </p:nvSpPr>
        <p:spPr>
          <a:xfrm>
            <a:off x="4119501" y="0"/>
            <a:ext cx="394885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endParaRPr lang="zh-CN" altLang="en-US" sz="41300" b="1" dirty="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29C8E9-0B18-DF61-51CD-A90C8B44C35A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U-GAT-IT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原理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D6FDDD-F132-4C2E-AA44-F9A7F4B4B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4764"/>
            <a:ext cx="6096000" cy="3691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5C14E6-E66C-4CA8-A160-77E52866E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144" y="3100283"/>
            <a:ext cx="6097783" cy="3598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370050-A4A1-47B4-9896-4EF02B30D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374" y="854764"/>
            <a:ext cx="4585788" cy="22115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27AFAC-71AE-479A-A5DB-C706C9042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45" y="4586638"/>
            <a:ext cx="3695309" cy="21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创新点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46F78F-1906-43B5-A7AE-CB6F0EA7B190}"/>
              </a:ext>
            </a:extLst>
          </p:cNvPr>
          <p:cNvGrpSpPr/>
          <p:nvPr/>
        </p:nvGrpSpPr>
        <p:grpSpPr>
          <a:xfrm>
            <a:off x="546755" y="930545"/>
            <a:ext cx="3307758" cy="617759"/>
            <a:chOff x="696589" y="1416070"/>
            <a:chExt cx="4688900" cy="60005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EA412F7-70D9-46C4-88BF-9F75FBEBBD31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FABA8A9-6645-4501-96F6-904576725BB3}"/>
                </a:ext>
              </a:extLst>
            </p:cNvPr>
            <p:cNvSpPr txBox="1"/>
            <p:nvPr/>
          </p:nvSpPr>
          <p:spPr>
            <a:xfrm>
              <a:off x="696589" y="1491880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CAM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482958C1-AB96-48F1-817E-2D1D14BAF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2"/>
          <a:stretch/>
        </p:blipFill>
        <p:spPr bwMode="auto">
          <a:xfrm>
            <a:off x="546755" y="1624085"/>
            <a:ext cx="3307758" cy="499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C9C0EBC-7CAE-4B01-8DFD-0B5C0CBD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304" y="1040936"/>
            <a:ext cx="4914506" cy="17126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9F4CBC-CB7C-4863-BCC9-2E9B2A903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304" y="2750753"/>
            <a:ext cx="4914506" cy="367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创新点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FB2959-9E94-49E1-BD2D-E61DCE51925F}"/>
              </a:ext>
            </a:extLst>
          </p:cNvPr>
          <p:cNvGrpSpPr/>
          <p:nvPr/>
        </p:nvGrpSpPr>
        <p:grpSpPr>
          <a:xfrm>
            <a:off x="7090940" y="995603"/>
            <a:ext cx="4640277" cy="617759"/>
            <a:chOff x="696589" y="1416070"/>
            <a:chExt cx="4688900" cy="600058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CE5D00D-3DF3-4928-9142-63DC66C1D502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D518FB-8EBD-406D-9147-BBEB16B98263}"/>
                </a:ext>
              </a:extLst>
            </p:cNvPr>
            <p:cNvSpPr txBox="1"/>
            <p:nvPr/>
          </p:nvSpPr>
          <p:spPr>
            <a:xfrm>
              <a:off x="696589" y="1491880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AdaLIN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750014-5F7F-471B-AC19-21EFBA07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40" y="1754201"/>
            <a:ext cx="47815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5DD7CF7-8403-488D-B09C-3EFF78358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10" y="1380824"/>
            <a:ext cx="6173394" cy="4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1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46F78F-1906-43B5-A7AE-CB6F0EA7B190}"/>
              </a:ext>
            </a:extLst>
          </p:cNvPr>
          <p:cNvGrpSpPr/>
          <p:nvPr/>
        </p:nvGrpSpPr>
        <p:grpSpPr>
          <a:xfrm>
            <a:off x="4430597" y="981098"/>
            <a:ext cx="2958967" cy="521456"/>
            <a:chOff x="696589" y="1416070"/>
            <a:chExt cx="4688900" cy="60005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EA412F7-70D9-46C4-88BF-9F75FBEBBD31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FABA8A9-6645-4501-96F6-904576725BB3}"/>
                </a:ext>
              </a:extLst>
            </p:cNvPr>
            <p:cNvSpPr txBox="1"/>
            <p:nvPr/>
          </p:nvSpPr>
          <p:spPr>
            <a:xfrm>
              <a:off x="820452" y="1439934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Loss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6D0CF7E-48ED-46B6-B03D-19DB386C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4" y="1724046"/>
            <a:ext cx="6058746" cy="638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D3A6E5-2AB8-4F35-9147-C3F7AF374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4" y="2494445"/>
            <a:ext cx="4267796" cy="4953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4111EC-64B2-49DF-A970-1ADC7AD76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" y="3129672"/>
            <a:ext cx="3762900" cy="571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6BE42A-9DD5-45BB-AED6-5854C452A4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287" b="63569"/>
          <a:stretch/>
        </p:blipFill>
        <p:spPr>
          <a:xfrm>
            <a:off x="37254" y="3841110"/>
            <a:ext cx="5684816" cy="4953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B53B51-A841-46B6-A522-DCD98586C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20527"/>
            <a:ext cx="7611537" cy="6287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EE974B2-7C3C-4BA4-85C5-7843CDC5D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" y="5229112"/>
            <a:ext cx="9573961" cy="64779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C3829D7-DE77-473B-9E8D-5D521D05A707}"/>
              </a:ext>
            </a:extLst>
          </p:cNvPr>
          <p:cNvSpPr txBox="1"/>
          <p:nvPr/>
        </p:nvSpPr>
        <p:spPr>
          <a:xfrm>
            <a:off x="6353666" y="1858512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MSE_LOSS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35B4A8-51B8-45F5-BE7B-11C24BAADBBF}"/>
              </a:ext>
            </a:extLst>
          </p:cNvPr>
          <p:cNvSpPr txBox="1"/>
          <p:nvPr/>
        </p:nvSpPr>
        <p:spPr>
          <a:xfrm>
            <a:off x="4656841" y="3226341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L1_LOSS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B6ACE4-02EA-4D77-A78C-6A9760A673B9}"/>
              </a:ext>
            </a:extLst>
          </p:cNvPr>
          <p:cNvSpPr txBox="1"/>
          <p:nvPr/>
        </p:nvSpPr>
        <p:spPr>
          <a:xfrm>
            <a:off x="4795427" y="2550561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L1_LOSS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7A07C52-03E4-472A-8DD6-D67158D6CBC4}"/>
              </a:ext>
            </a:extLst>
          </p:cNvPr>
          <p:cNvSpPr txBox="1"/>
          <p:nvPr/>
        </p:nvSpPr>
        <p:spPr>
          <a:xfrm>
            <a:off x="5722070" y="3895920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BCE_LOSS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1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46F78F-1906-43B5-A7AE-CB6F0EA7B190}"/>
              </a:ext>
            </a:extLst>
          </p:cNvPr>
          <p:cNvGrpSpPr/>
          <p:nvPr/>
        </p:nvGrpSpPr>
        <p:grpSpPr>
          <a:xfrm>
            <a:off x="4430597" y="956681"/>
            <a:ext cx="2958967" cy="521456"/>
            <a:chOff x="696589" y="1416070"/>
            <a:chExt cx="4688900" cy="60005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EA412F7-70D9-46C4-88BF-9F75FBEBBD31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FABA8A9-6645-4501-96F6-904576725BB3}"/>
                </a:ext>
              </a:extLst>
            </p:cNvPr>
            <p:cNvSpPr txBox="1"/>
            <p:nvPr/>
          </p:nvSpPr>
          <p:spPr>
            <a:xfrm>
              <a:off x="820452" y="1463783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Loss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CCAFCCC-A854-4FE1-B1F9-2637A1676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054"/>
            <a:ext cx="12192000" cy="51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6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实验结果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7F076-9D55-4948-A2E1-D08DC6086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904" r="1486"/>
          <a:stretch/>
        </p:blipFill>
        <p:spPr>
          <a:xfrm>
            <a:off x="358406" y="1187788"/>
            <a:ext cx="2467447" cy="24743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8E51E2-C560-43B0-AA48-F28DC3430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788" y="1182947"/>
            <a:ext cx="2466737" cy="247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397060-0F23-4E20-AF5B-D19B72528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84"/>
          <a:stretch/>
        </p:blipFill>
        <p:spPr>
          <a:xfrm>
            <a:off x="9218816" y="1182947"/>
            <a:ext cx="2406456" cy="24869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8D8600-55FC-436A-9E31-EC50AADE81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4" r="2095"/>
          <a:stretch/>
        </p:blipFill>
        <p:spPr>
          <a:xfrm>
            <a:off x="6754219" y="1176689"/>
            <a:ext cx="2464597" cy="24869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A7EDE7-9764-49F0-8C2A-7D597BCDB1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82" r="974"/>
          <a:stretch/>
        </p:blipFill>
        <p:spPr>
          <a:xfrm>
            <a:off x="356696" y="3662185"/>
            <a:ext cx="2466737" cy="24767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35D665-86E0-43FA-B248-4720746671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54"/>
          <a:stretch/>
        </p:blipFill>
        <p:spPr>
          <a:xfrm>
            <a:off x="2821368" y="3662185"/>
            <a:ext cx="2471578" cy="24718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634D98-DB87-45CC-9302-345752C7A2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69"/>
          <a:stretch/>
        </p:blipFill>
        <p:spPr>
          <a:xfrm>
            <a:off x="6747237" y="3657344"/>
            <a:ext cx="2471579" cy="24567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5A7352-2519-46E2-BEA1-BDAE0247050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47" r="1203"/>
          <a:stretch/>
        </p:blipFill>
        <p:spPr>
          <a:xfrm>
            <a:off x="9214330" y="3669318"/>
            <a:ext cx="2456027" cy="24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3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3CF38F-F081-2980-3254-7B1423051134}"/>
              </a:ext>
            </a:extLst>
          </p:cNvPr>
          <p:cNvSpPr txBox="1"/>
          <p:nvPr/>
        </p:nvSpPr>
        <p:spPr>
          <a:xfrm>
            <a:off x="558664" y="186171"/>
            <a:ext cx="6712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</a:rPr>
              <a:t>目录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386D020D-13E3-B328-8333-7DE18839CEE1}"/>
              </a:ext>
            </a:extLst>
          </p:cNvPr>
          <p:cNvGrpSpPr/>
          <p:nvPr/>
        </p:nvGrpSpPr>
        <p:grpSpPr>
          <a:xfrm>
            <a:off x="1971558" y="2453163"/>
            <a:ext cx="8150088" cy="2663689"/>
            <a:chOff x="2087216" y="2826027"/>
            <a:chExt cx="8150088" cy="26636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2AE974D-B15C-15E3-CDB0-1BFE1741974F}"/>
                </a:ext>
              </a:extLst>
            </p:cNvPr>
            <p:cNvGrpSpPr/>
            <p:nvPr/>
          </p:nvGrpSpPr>
          <p:grpSpPr>
            <a:xfrm>
              <a:off x="2087216" y="2826027"/>
              <a:ext cx="8150088" cy="602973"/>
              <a:chOff x="2087216" y="2826028"/>
              <a:chExt cx="8150088" cy="602973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83EDCA2-74AA-A995-15A7-39799490177D}"/>
                  </a:ext>
                </a:extLst>
              </p:cNvPr>
              <p:cNvSpPr/>
              <p:nvPr/>
            </p:nvSpPr>
            <p:spPr>
              <a:xfrm>
                <a:off x="2087216" y="2826028"/>
                <a:ext cx="636105" cy="60297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dobe 黑体 Std R" panose="020B0400000000000000" pitchFamily="34" charset="-122"/>
                    <a:cs typeface="Times New Roman" panose="02020603050405020304" pitchFamily="18" charset="0"/>
                  </a:rPr>
                  <a:t>2</a:t>
                </a:r>
                <a:endParaRPr lang="zh-CN" alt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Adobe 黑体 Std R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44A2F5A-CA77-B15B-795A-C9D336661062}"/>
                  </a:ext>
                </a:extLst>
              </p:cNvPr>
              <p:cNvSpPr/>
              <p:nvPr/>
            </p:nvSpPr>
            <p:spPr>
              <a:xfrm>
                <a:off x="3041372" y="2826028"/>
                <a:ext cx="7195932" cy="60297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pix2pix &amp; pix2pixHD</a:t>
                </a:r>
                <a:endPara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27333B7-72A7-8D8D-1472-1428BE4A317F}"/>
                </a:ext>
              </a:extLst>
            </p:cNvPr>
            <p:cNvGrpSpPr/>
            <p:nvPr/>
          </p:nvGrpSpPr>
          <p:grpSpPr>
            <a:xfrm>
              <a:off x="2087216" y="3856385"/>
              <a:ext cx="8150088" cy="602973"/>
              <a:chOff x="2087216" y="1795670"/>
              <a:chExt cx="8150088" cy="602973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F03B024-BC1D-F329-5EBC-F07A1299B346}"/>
                  </a:ext>
                </a:extLst>
              </p:cNvPr>
              <p:cNvSpPr/>
              <p:nvPr/>
            </p:nvSpPr>
            <p:spPr>
              <a:xfrm>
                <a:off x="2087216" y="1795670"/>
                <a:ext cx="636105" cy="6029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dobe 黑体 Std R" panose="020B0400000000000000" pitchFamily="34" charset="-122"/>
                    <a:cs typeface="Times New Roman" panose="02020603050405020304" pitchFamily="18" charset="0"/>
                  </a:rPr>
                  <a:t>3</a:t>
                </a:r>
                <a:endParaRPr lang="zh-CN" alt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Adobe 黑体 Std R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1809CB5-A48D-89D2-611E-DEF18CD8D9C8}"/>
                  </a:ext>
                </a:extLst>
              </p:cNvPr>
              <p:cNvSpPr/>
              <p:nvPr/>
            </p:nvSpPr>
            <p:spPr>
              <a:xfrm>
                <a:off x="3041372" y="1795670"/>
                <a:ext cx="7195932" cy="6029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b="1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CycleGAN</a:t>
                </a:r>
                <a:endPara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7AACA75-4AF7-9E20-AD99-FC05C2D88F6B}"/>
                </a:ext>
              </a:extLst>
            </p:cNvPr>
            <p:cNvGrpSpPr/>
            <p:nvPr/>
          </p:nvGrpSpPr>
          <p:grpSpPr>
            <a:xfrm>
              <a:off x="2087216" y="4886743"/>
              <a:ext cx="8150088" cy="602973"/>
              <a:chOff x="2087216" y="1795670"/>
              <a:chExt cx="8150088" cy="602973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7B595B2-66EF-B73D-90D5-CBC7FF9097E0}"/>
                  </a:ext>
                </a:extLst>
              </p:cNvPr>
              <p:cNvSpPr/>
              <p:nvPr/>
            </p:nvSpPr>
            <p:spPr>
              <a:xfrm>
                <a:off x="2087216" y="1795670"/>
                <a:ext cx="636105" cy="60297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dobe 黑体 Std R" panose="020B0400000000000000" pitchFamily="34" charset="-122"/>
                    <a:cs typeface="Times New Roman" panose="02020603050405020304" pitchFamily="18" charset="0"/>
                  </a:rPr>
                  <a:t>4</a:t>
                </a:r>
                <a:endParaRPr lang="zh-CN" alt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Adobe 黑体 Std R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688446B-F1FD-68C7-46C1-705655783338}"/>
                  </a:ext>
                </a:extLst>
              </p:cNvPr>
              <p:cNvSpPr/>
              <p:nvPr/>
            </p:nvSpPr>
            <p:spPr>
              <a:xfrm>
                <a:off x="3041372" y="1795670"/>
                <a:ext cx="7195932" cy="60297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U-GAT-IT</a:t>
                </a:r>
                <a:endParaRPr lang="zh-CN" altLang="zh-CN" sz="2400" dirty="0">
                  <a:effectLst/>
                </a:endParaRPr>
              </a:p>
            </p:txBody>
          </p: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AFE9EF11-362E-4684-A52D-FFA449322974}"/>
              </a:ext>
            </a:extLst>
          </p:cNvPr>
          <p:cNvSpPr/>
          <p:nvPr/>
        </p:nvSpPr>
        <p:spPr>
          <a:xfrm>
            <a:off x="2925714" y="5522338"/>
            <a:ext cx="7195932" cy="6029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模型对比</a:t>
            </a:r>
            <a:endParaRPr lang="zh-CN" altLang="zh-CN" sz="2400" dirty="0">
              <a:effectLst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59D5861-A399-43CC-891F-162D506F2443}"/>
              </a:ext>
            </a:extLst>
          </p:cNvPr>
          <p:cNvSpPr/>
          <p:nvPr/>
        </p:nvSpPr>
        <p:spPr>
          <a:xfrm>
            <a:off x="1971558" y="5522338"/>
            <a:ext cx="636105" cy="6029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Adobe 黑体 Std R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1F49B6-B8AC-C0D7-2C7B-9FB3FBF4566A}"/>
              </a:ext>
            </a:extLst>
          </p:cNvPr>
          <p:cNvSpPr/>
          <p:nvPr/>
        </p:nvSpPr>
        <p:spPr>
          <a:xfrm>
            <a:off x="2925714" y="1444704"/>
            <a:ext cx="7195932" cy="6029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数据预处理</a:t>
            </a:r>
            <a:endParaRPr lang="zh-CN" altLang="zh-CN" sz="2400" dirty="0"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63C36E-354D-AB13-9BE4-C3C14F395C20}"/>
              </a:ext>
            </a:extLst>
          </p:cNvPr>
          <p:cNvSpPr/>
          <p:nvPr/>
        </p:nvSpPr>
        <p:spPr>
          <a:xfrm>
            <a:off x="1971558" y="1444704"/>
            <a:ext cx="636105" cy="6029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Adobe 黑体 Std R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3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BCFEC71-3832-FD47-BE5A-2262E0051420}"/>
              </a:ext>
            </a:extLst>
          </p:cNvPr>
          <p:cNvSpPr/>
          <p:nvPr/>
        </p:nvSpPr>
        <p:spPr>
          <a:xfrm>
            <a:off x="-2073" y="2064026"/>
            <a:ext cx="12192000" cy="27299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E2525F-5C0B-6795-DCA1-9ABA7938F454}"/>
              </a:ext>
            </a:extLst>
          </p:cNvPr>
          <p:cNvSpPr txBox="1"/>
          <p:nvPr/>
        </p:nvSpPr>
        <p:spPr>
          <a:xfrm>
            <a:off x="4119501" y="0"/>
            <a:ext cx="394885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endParaRPr lang="zh-CN" altLang="en-US" sz="41300" b="1" dirty="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29C8E9-0B18-DF61-51CD-A90C8B44C35A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模型对比</a:t>
            </a:r>
          </a:p>
        </p:txBody>
      </p:sp>
    </p:spTree>
    <p:extLst>
      <p:ext uri="{BB962C8B-B14F-4D97-AF65-F5344CB8AC3E}">
        <p14:creationId xmlns:p14="http://schemas.microsoft.com/office/powerpoint/2010/main" val="87817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图像评价指标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A5F96D-635F-6848-C910-8265C44CC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95" y="2019169"/>
            <a:ext cx="6678053" cy="61432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A902498-EAFC-4539-4319-8125D91138F4}"/>
              </a:ext>
            </a:extLst>
          </p:cNvPr>
          <p:cNvSpPr txBox="1"/>
          <p:nvPr/>
        </p:nvSpPr>
        <p:spPr>
          <a:xfrm>
            <a:off x="1420075" y="2095497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FID: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A20D3FB-5620-103F-04F3-5D48A3E4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85" y="2796434"/>
            <a:ext cx="5692697" cy="87749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69BDA5F-38CC-4A96-041F-C0BF24215D1D}"/>
              </a:ext>
            </a:extLst>
          </p:cNvPr>
          <p:cNvSpPr txBox="1"/>
          <p:nvPr/>
        </p:nvSpPr>
        <p:spPr>
          <a:xfrm>
            <a:off x="1420075" y="2891101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LPIPS: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20" name="表格 20">
            <a:extLst>
              <a:ext uri="{FF2B5EF4-FFF2-40B4-BE49-F238E27FC236}">
                <a16:creationId xmlns:a16="http://schemas.microsoft.com/office/drawing/2014/main" id="{8320122E-32A9-CD3B-693D-85FC51388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787001"/>
              </p:ext>
            </p:extLst>
          </p:nvPr>
        </p:nvGraphicFramePr>
        <p:xfrm>
          <a:off x="1193706" y="4114887"/>
          <a:ext cx="98045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098">
                  <a:extLst>
                    <a:ext uri="{9D8B030D-6E8A-4147-A177-3AD203B41FA5}">
                      <a16:colId xmlns:a16="http://schemas.microsoft.com/office/drawing/2014/main" val="3510793734"/>
                    </a:ext>
                  </a:extLst>
                </a:gridCol>
                <a:gridCol w="1634098">
                  <a:extLst>
                    <a:ext uri="{9D8B030D-6E8A-4147-A177-3AD203B41FA5}">
                      <a16:colId xmlns:a16="http://schemas.microsoft.com/office/drawing/2014/main" val="3971414917"/>
                    </a:ext>
                  </a:extLst>
                </a:gridCol>
                <a:gridCol w="1634098">
                  <a:extLst>
                    <a:ext uri="{9D8B030D-6E8A-4147-A177-3AD203B41FA5}">
                      <a16:colId xmlns:a16="http://schemas.microsoft.com/office/drawing/2014/main" val="4069723571"/>
                    </a:ext>
                  </a:extLst>
                </a:gridCol>
                <a:gridCol w="1634098">
                  <a:extLst>
                    <a:ext uri="{9D8B030D-6E8A-4147-A177-3AD203B41FA5}">
                      <a16:colId xmlns:a16="http://schemas.microsoft.com/office/drawing/2014/main" val="321675122"/>
                    </a:ext>
                  </a:extLst>
                </a:gridCol>
                <a:gridCol w="1634098">
                  <a:extLst>
                    <a:ext uri="{9D8B030D-6E8A-4147-A177-3AD203B41FA5}">
                      <a16:colId xmlns:a16="http://schemas.microsoft.com/office/drawing/2014/main" val="3392314503"/>
                    </a:ext>
                  </a:extLst>
                </a:gridCol>
                <a:gridCol w="1634098">
                  <a:extLst>
                    <a:ext uri="{9D8B030D-6E8A-4147-A177-3AD203B41FA5}">
                      <a16:colId xmlns:a16="http://schemas.microsoft.com/office/drawing/2014/main" val="18001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pix2pix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pix2pixHD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CycleGAN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U-GAT-IT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Ground-truth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368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FID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97.38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36.83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44.71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-4.95e-05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56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LPIPS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0.3114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0.2474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0.3074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21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72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图像对比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3E65C8-118A-128D-E9B2-79BB1F0AC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19" y="1957704"/>
            <a:ext cx="1440000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75D352-8AD3-EEA0-2E4D-8F0C657E5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66" y="4023080"/>
            <a:ext cx="1440000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C43926-A5E5-68FD-20A1-EE8B77CFE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2" y="1993896"/>
            <a:ext cx="1458299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5774F2-9D29-9E50-C9B9-135BD2B72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1" y="4024247"/>
            <a:ext cx="1440000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CDD65BC-0325-0D2A-470F-FF192961E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152" y="1989000"/>
            <a:ext cx="1440000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69351E9-10C6-C7E2-3AFC-80F8F685F8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05" y="4032956"/>
            <a:ext cx="1454156" cy="144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8D1A064-5F5B-3C37-C561-EDAC16F6E6BA}"/>
              </a:ext>
            </a:extLst>
          </p:cNvPr>
          <p:cNvSpPr txBox="1"/>
          <p:nvPr/>
        </p:nvSpPr>
        <p:spPr>
          <a:xfrm>
            <a:off x="298051" y="1467888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87DA24-C4DF-6780-0153-BAD6D46ACB00}"/>
              </a:ext>
            </a:extLst>
          </p:cNvPr>
          <p:cNvSpPr txBox="1"/>
          <p:nvPr/>
        </p:nvSpPr>
        <p:spPr>
          <a:xfrm>
            <a:off x="9758101" y="1492715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Ground truth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A488B2-746E-3CDD-8C4D-DAAA99D841CA}"/>
              </a:ext>
            </a:extLst>
          </p:cNvPr>
          <p:cNvSpPr txBox="1"/>
          <p:nvPr/>
        </p:nvSpPr>
        <p:spPr>
          <a:xfrm>
            <a:off x="2118061" y="1467887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pix2pix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059E442-3FD6-DAA3-C289-B441CFFBB8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99" y="4021913"/>
            <a:ext cx="1440000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CFACACB-B631-816E-8367-7CCF759B69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99" y="1956537"/>
            <a:ext cx="1440000" cy="144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6C5554C-E35A-2AB7-1E24-6CC58FA6497F}"/>
              </a:ext>
            </a:extLst>
          </p:cNvPr>
          <p:cNvSpPr txBox="1"/>
          <p:nvPr/>
        </p:nvSpPr>
        <p:spPr>
          <a:xfrm>
            <a:off x="4003094" y="1467887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pix2pixHD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19259F8-1300-D123-300B-96F75B45F41F}"/>
              </a:ext>
            </a:extLst>
          </p:cNvPr>
          <p:cNvSpPr txBox="1"/>
          <p:nvPr/>
        </p:nvSpPr>
        <p:spPr>
          <a:xfrm>
            <a:off x="5938081" y="1497611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CycleGAN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4C384B-6D40-8812-CD16-A6C4303D8D35}"/>
              </a:ext>
            </a:extLst>
          </p:cNvPr>
          <p:cNvSpPr txBox="1"/>
          <p:nvPr/>
        </p:nvSpPr>
        <p:spPr>
          <a:xfrm>
            <a:off x="7873068" y="1494872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U-GAT-IT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19A01F-2656-9774-C3DB-FABB3914A7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73" y="1993896"/>
            <a:ext cx="1440000" cy="14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0DFF43-312A-753C-8D1A-BACB778E09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73" y="4021913"/>
            <a:ext cx="1440000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D93495-B0E8-D7C7-0D8A-8F0DE49EFE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86" y="4016626"/>
            <a:ext cx="1440000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3894E8-9305-910A-7D88-0BE84D1909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86" y="1989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8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BCFEC71-3832-FD47-BE5A-2262E0051420}"/>
              </a:ext>
            </a:extLst>
          </p:cNvPr>
          <p:cNvSpPr/>
          <p:nvPr/>
        </p:nvSpPr>
        <p:spPr>
          <a:xfrm>
            <a:off x="-2073" y="2064026"/>
            <a:ext cx="12192000" cy="27299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BC6F4F-9072-4AA0-901E-013B5C372CD2}"/>
              </a:ext>
            </a:extLst>
          </p:cNvPr>
          <p:cNvSpPr txBox="1"/>
          <p:nvPr/>
        </p:nvSpPr>
        <p:spPr>
          <a:xfrm>
            <a:off x="-2073" y="2920199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75106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BCFEC71-3832-FD47-BE5A-2262E0051420}"/>
              </a:ext>
            </a:extLst>
          </p:cNvPr>
          <p:cNvSpPr/>
          <p:nvPr/>
        </p:nvSpPr>
        <p:spPr>
          <a:xfrm>
            <a:off x="-2073" y="2064026"/>
            <a:ext cx="12192000" cy="27299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E2525F-5C0B-6795-DCA1-9ABA7938F454}"/>
              </a:ext>
            </a:extLst>
          </p:cNvPr>
          <p:cNvSpPr txBox="1"/>
          <p:nvPr/>
        </p:nvSpPr>
        <p:spPr>
          <a:xfrm>
            <a:off x="4119501" y="0"/>
            <a:ext cx="394885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en-US" sz="41300" b="1" dirty="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29C8E9-0B18-DF61-51CD-A90C8B44C35A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</a:p>
        </p:txBody>
      </p:sp>
    </p:spTree>
    <p:extLst>
      <p:ext uri="{BB962C8B-B14F-4D97-AF65-F5344CB8AC3E}">
        <p14:creationId xmlns:p14="http://schemas.microsoft.com/office/powerpoint/2010/main" val="403227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C7F6FB-7791-4FF0-8987-69B0FD59B90D}"/>
              </a:ext>
            </a:extLst>
          </p:cNvPr>
          <p:cNvSpPr/>
          <p:nvPr/>
        </p:nvSpPr>
        <p:spPr>
          <a:xfrm>
            <a:off x="357569" y="3106835"/>
            <a:ext cx="1362141" cy="134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原始数据集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E2A1C99-8AE3-1C4F-4CBA-FF131211A04E}"/>
              </a:ext>
            </a:extLst>
          </p:cNvPr>
          <p:cNvSpPr/>
          <p:nvPr/>
        </p:nvSpPr>
        <p:spPr>
          <a:xfrm>
            <a:off x="1929700" y="3590836"/>
            <a:ext cx="1236016" cy="37206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BB15EA-7956-33BD-169F-15FE69C7D867}"/>
              </a:ext>
            </a:extLst>
          </p:cNvPr>
          <p:cNvSpPr/>
          <p:nvPr/>
        </p:nvSpPr>
        <p:spPr>
          <a:xfrm>
            <a:off x="3284700" y="3105258"/>
            <a:ext cx="1362141" cy="134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数据增广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FB19ED-2A9A-858D-48F2-77C13877861E}"/>
              </a:ext>
            </a:extLst>
          </p:cNvPr>
          <p:cNvSpPr/>
          <p:nvPr/>
        </p:nvSpPr>
        <p:spPr>
          <a:xfrm>
            <a:off x="7503334" y="3103681"/>
            <a:ext cx="1362141" cy="134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归一化</a:t>
            </a:r>
            <a:endParaRPr lang="en-US" altLang="zh-CN" dirty="0"/>
          </a:p>
          <a:p>
            <a:pPr algn="ctr"/>
            <a:r>
              <a:rPr lang="zh-CN" altLang="en-US" dirty="0"/>
              <a:t>放缩到</a:t>
            </a:r>
            <a:r>
              <a:rPr lang="en-US" altLang="zh-CN" dirty="0"/>
              <a:t>[-1,1]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EB0C831-E9A0-B32D-BF5D-2728568ABE79}"/>
              </a:ext>
            </a:extLst>
          </p:cNvPr>
          <p:cNvSpPr/>
          <p:nvPr/>
        </p:nvSpPr>
        <p:spPr>
          <a:xfrm>
            <a:off x="9133490" y="3617488"/>
            <a:ext cx="1236016" cy="37206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B169ECC-071C-B437-99BE-FB310B64951F}"/>
              </a:ext>
            </a:extLst>
          </p:cNvPr>
          <p:cNvSpPr/>
          <p:nvPr/>
        </p:nvSpPr>
        <p:spPr>
          <a:xfrm>
            <a:off x="10549449" y="3103681"/>
            <a:ext cx="1362141" cy="134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DataLoader</a:t>
            </a:r>
            <a:endParaRPr lang="zh-CN" altLang="en-US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E44F94D6-3F9D-6A41-0240-11FE2F15C0ED}"/>
              </a:ext>
            </a:extLst>
          </p:cNvPr>
          <p:cNvSpPr/>
          <p:nvPr/>
        </p:nvSpPr>
        <p:spPr>
          <a:xfrm>
            <a:off x="6133311" y="3617488"/>
            <a:ext cx="1236016" cy="37206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39D9015D-6703-6965-D2C0-CE45748468BA}"/>
              </a:ext>
            </a:extLst>
          </p:cNvPr>
          <p:cNvSpPr/>
          <p:nvPr/>
        </p:nvSpPr>
        <p:spPr>
          <a:xfrm>
            <a:off x="4736483" y="2701660"/>
            <a:ext cx="428823" cy="2150417"/>
          </a:xfrm>
          <a:prstGeom prst="leftBrace">
            <a:avLst>
              <a:gd name="adj1" fmla="val 4679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830CFC7-5C89-BFEA-CDB1-7E639FEAAB4F}"/>
              </a:ext>
            </a:extLst>
          </p:cNvPr>
          <p:cNvSpPr/>
          <p:nvPr/>
        </p:nvSpPr>
        <p:spPr>
          <a:xfrm>
            <a:off x="5031301" y="2473322"/>
            <a:ext cx="1236016" cy="441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随机裁剪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5B25D43-800C-1460-BCF2-ACF8E3FC9420}"/>
              </a:ext>
            </a:extLst>
          </p:cNvPr>
          <p:cNvSpPr/>
          <p:nvPr/>
        </p:nvSpPr>
        <p:spPr>
          <a:xfrm>
            <a:off x="5031301" y="4615291"/>
            <a:ext cx="1236016" cy="441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水平翻转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BF9A229-44A0-9EA2-FB05-91B79FDC2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41" y="1071070"/>
            <a:ext cx="1440000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12897-3DC7-3EC4-D876-78FF8731C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34" y="1071070"/>
            <a:ext cx="1440000" cy="144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D7DCDF5-7BE6-4C8D-83D5-F7E1EEF15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57" y="4962463"/>
            <a:ext cx="1440000" cy="144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AB96FFF-5C09-2529-1F83-F64B58654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6246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BCFEC71-3832-FD47-BE5A-2262E0051420}"/>
              </a:ext>
            </a:extLst>
          </p:cNvPr>
          <p:cNvSpPr/>
          <p:nvPr/>
        </p:nvSpPr>
        <p:spPr>
          <a:xfrm>
            <a:off x="-2073" y="2064026"/>
            <a:ext cx="12192000" cy="27299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E2525F-5C0B-6795-DCA1-9ABA7938F454}"/>
              </a:ext>
            </a:extLst>
          </p:cNvPr>
          <p:cNvSpPr txBox="1"/>
          <p:nvPr/>
        </p:nvSpPr>
        <p:spPr>
          <a:xfrm>
            <a:off x="4119501" y="0"/>
            <a:ext cx="394885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zh-CN" altLang="en-US" sz="41300" b="1" dirty="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29C8E9-0B18-DF61-51CD-A90C8B44C35A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pix2pix &amp; pix2pixHD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5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pix2pix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原理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1F36E4-2BBF-D729-C41E-173BB7CD7ECA}"/>
              </a:ext>
            </a:extLst>
          </p:cNvPr>
          <p:cNvGrpSpPr/>
          <p:nvPr/>
        </p:nvGrpSpPr>
        <p:grpSpPr>
          <a:xfrm>
            <a:off x="2125761" y="1060330"/>
            <a:ext cx="3100368" cy="617759"/>
            <a:chOff x="696589" y="1416070"/>
            <a:chExt cx="4688900" cy="60005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BA0C052-2B14-1EEF-2284-A31820B1D2EE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84EB5D-3E34-C74C-8EE1-F3757A82734C}"/>
                </a:ext>
              </a:extLst>
            </p:cNvPr>
            <p:cNvSpPr txBox="1"/>
            <p:nvPr/>
          </p:nvSpPr>
          <p:spPr>
            <a:xfrm>
              <a:off x="820453" y="1505252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生成器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F19A26-3F10-469A-814F-02C38CBC9B00}"/>
              </a:ext>
            </a:extLst>
          </p:cNvPr>
          <p:cNvGrpSpPr/>
          <p:nvPr/>
        </p:nvGrpSpPr>
        <p:grpSpPr>
          <a:xfrm>
            <a:off x="7051751" y="1074095"/>
            <a:ext cx="3100368" cy="617759"/>
            <a:chOff x="696589" y="1416070"/>
            <a:chExt cx="4688900" cy="6000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34C9CE6-9798-2C54-4FD7-3845F4C87DC3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AC4702D-FB85-5464-7006-336002F176E1}"/>
                </a:ext>
              </a:extLst>
            </p:cNvPr>
            <p:cNvSpPr txBox="1"/>
            <p:nvPr/>
          </p:nvSpPr>
          <p:spPr>
            <a:xfrm>
              <a:off x="820453" y="1505252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判别器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0F97E85-AB3F-89D1-CDD7-353DA67D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74" y="2520903"/>
            <a:ext cx="5164942" cy="17632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45B867-7C70-9F10-D9B3-32DD140F5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132" y="2110666"/>
            <a:ext cx="3327987" cy="25837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7F21A31-B8DF-D346-4568-E11B50EA010C}"/>
              </a:ext>
            </a:extLst>
          </p:cNvPr>
          <p:cNvSpPr txBox="1"/>
          <p:nvPr/>
        </p:nvSpPr>
        <p:spPr>
          <a:xfrm>
            <a:off x="2207662" y="4796223"/>
            <a:ext cx="293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U-Net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034B35-02E3-D644-6B87-376864A77878}"/>
              </a:ext>
            </a:extLst>
          </p:cNvPr>
          <p:cNvSpPr txBox="1"/>
          <p:nvPr/>
        </p:nvSpPr>
        <p:spPr>
          <a:xfrm>
            <a:off x="7215552" y="4796224"/>
            <a:ext cx="293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PatchGAN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60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原理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1F36E4-2BBF-D729-C41E-173BB7CD7ECA}"/>
              </a:ext>
            </a:extLst>
          </p:cNvPr>
          <p:cNvGrpSpPr/>
          <p:nvPr/>
        </p:nvGrpSpPr>
        <p:grpSpPr>
          <a:xfrm>
            <a:off x="488477" y="1143519"/>
            <a:ext cx="3100368" cy="617759"/>
            <a:chOff x="696589" y="1416070"/>
            <a:chExt cx="4688900" cy="60005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BA0C052-2B14-1EEF-2284-A31820B1D2EE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84EB5D-3E34-C74C-8EE1-F3757A82734C}"/>
                </a:ext>
              </a:extLst>
            </p:cNvPr>
            <p:cNvSpPr txBox="1"/>
            <p:nvPr/>
          </p:nvSpPr>
          <p:spPr>
            <a:xfrm>
              <a:off x="820453" y="1505252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损失函数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C9F1E67-05E7-067E-89EA-138A0E2B5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770" y="4833470"/>
            <a:ext cx="4148635" cy="45605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820BB74-D1DD-48B1-B52C-EBD8E54BB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771" y="3682041"/>
            <a:ext cx="3056358" cy="5249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5A5BF19-0688-F830-6DCF-12E5E4823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770" y="2799099"/>
            <a:ext cx="3515339" cy="5663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CB841B8-58F7-1101-261A-11801F24387D}"/>
              </a:ext>
            </a:extLst>
          </p:cNvPr>
          <p:cNvSpPr txBox="1"/>
          <p:nvPr/>
        </p:nvSpPr>
        <p:spPr>
          <a:xfrm>
            <a:off x="-150171" y="2623060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BCELoss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488961-8B95-ADC3-ED1C-7F1A8D76026B}"/>
              </a:ext>
            </a:extLst>
          </p:cNvPr>
          <p:cNvSpPr txBox="1"/>
          <p:nvPr/>
        </p:nvSpPr>
        <p:spPr>
          <a:xfrm>
            <a:off x="-150171" y="3624097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L1Loss: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C82E6BF-BF82-05B6-D1EC-8643B7247D1C}"/>
              </a:ext>
            </a:extLst>
          </p:cNvPr>
          <p:cNvSpPr txBox="1"/>
          <p:nvPr/>
        </p:nvSpPr>
        <p:spPr>
          <a:xfrm>
            <a:off x="-150171" y="4735814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Loss: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D87D0CD-0F5C-5FDB-21FB-9B22D1A610F0}"/>
              </a:ext>
            </a:extLst>
          </p:cNvPr>
          <p:cNvGrpSpPr/>
          <p:nvPr/>
        </p:nvGrpSpPr>
        <p:grpSpPr>
          <a:xfrm>
            <a:off x="7377449" y="1144446"/>
            <a:ext cx="3100368" cy="617759"/>
            <a:chOff x="696589" y="1416070"/>
            <a:chExt cx="4688900" cy="60005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7F2A7D2-AB49-E2AC-1998-57CD27154471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18F0FC-9A1A-9B44-416A-1F5BBD989501}"/>
                </a:ext>
              </a:extLst>
            </p:cNvPr>
            <p:cNvSpPr txBox="1"/>
            <p:nvPr/>
          </p:nvSpPr>
          <p:spPr>
            <a:xfrm>
              <a:off x="820453" y="1505252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效果展示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A23EB59A-300F-9599-4C7A-A0A85997B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972" y="3409909"/>
            <a:ext cx="1440000" cy="144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F0DC197-13FD-370D-003B-0223C282C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370" y="3402197"/>
            <a:ext cx="1440000" cy="144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CC8BAEE-A4BB-8D18-9452-966FD1D38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77" y="1872096"/>
            <a:ext cx="1440000" cy="142193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6299A65-43F1-EF7A-0E03-CC556A9797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786" y="1863061"/>
            <a:ext cx="1440000" cy="144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D215B5D-5E71-5FBE-CD29-56B2E4F117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972" y="4958080"/>
            <a:ext cx="1440000" cy="1440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12ECBFD-226C-F125-A01B-5EBDD44C12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370" y="4958080"/>
            <a:ext cx="1440000" cy="1425982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57BD7A31-0A90-B7C2-3C02-E4C55896A193}"/>
              </a:ext>
            </a:extLst>
          </p:cNvPr>
          <p:cNvSpPr txBox="1"/>
          <p:nvPr/>
        </p:nvSpPr>
        <p:spPr>
          <a:xfrm>
            <a:off x="6204353" y="2343105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DA52267-05FF-26B9-1B39-E43B7CF4AB33}"/>
              </a:ext>
            </a:extLst>
          </p:cNvPr>
          <p:cNvSpPr txBox="1"/>
          <p:nvPr/>
        </p:nvSpPr>
        <p:spPr>
          <a:xfrm>
            <a:off x="5942962" y="5629763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ground truth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F1460E5-6218-BF57-A37C-A07EB0DF4C0D}"/>
              </a:ext>
            </a:extLst>
          </p:cNvPr>
          <p:cNvSpPr txBox="1"/>
          <p:nvPr/>
        </p:nvSpPr>
        <p:spPr>
          <a:xfrm>
            <a:off x="6175565" y="3879985"/>
            <a:ext cx="200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pix2pix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03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pix2pixHD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29472B-7602-E1EC-CE95-E807A531A8EB}"/>
              </a:ext>
            </a:extLst>
          </p:cNvPr>
          <p:cNvGrpSpPr/>
          <p:nvPr/>
        </p:nvGrpSpPr>
        <p:grpSpPr>
          <a:xfrm>
            <a:off x="546755" y="1110779"/>
            <a:ext cx="3100368" cy="617759"/>
            <a:chOff x="696589" y="1416070"/>
            <a:chExt cx="4688900" cy="6000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57A7DD-211F-860D-6FBE-BD2F01AAF0CA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2E7F726-5E4C-52FC-E026-CBD23B8892A1}"/>
                </a:ext>
              </a:extLst>
            </p:cNvPr>
            <p:cNvSpPr txBox="1"/>
            <p:nvPr/>
          </p:nvSpPr>
          <p:spPr>
            <a:xfrm>
              <a:off x="820453" y="1505252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动机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F7A93F11-9A2B-286A-13D3-063C433F9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24" y="2386923"/>
            <a:ext cx="7309067" cy="391524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53ADB92-0910-41BD-DB21-476CBC1E56CE}"/>
              </a:ext>
            </a:extLst>
          </p:cNvPr>
          <p:cNvSpPr/>
          <p:nvPr/>
        </p:nvSpPr>
        <p:spPr>
          <a:xfrm>
            <a:off x="3647123" y="2298306"/>
            <a:ext cx="3872011" cy="1012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9F87A1-DAB9-C919-2EED-FC81EDF53CC2}"/>
              </a:ext>
            </a:extLst>
          </p:cNvPr>
          <p:cNvSpPr txBox="1"/>
          <p:nvPr/>
        </p:nvSpPr>
        <p:spPr>
          <a:xfrm>
            <a:off x="628656" y="2389033"/>
            <a:ext cx="1779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高分辨率下效果较差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FD613FB-FC0B-4D40-83F9-85727249E556}"/>
              </a:ext>
            </a:extLst>
          </p:cNvPr>
          <p:cNvCxnSpPr>
            <a:stCxn id="20" idx="3"/>
          </p:cNvCxnSpPr>
          <p:nvPr/>
        </p:nvCxnSpPr>
        <p:spPr>
          <a:xfrm flipV="1">
            <a:off x="2408087" y="2804531"/>
            <a:ext cx="107924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74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F6DA55-E1CE-E04F-5CEF-FAEDEDAE0385}"/>
              </a:ext>
            </a:extLst>
          </p:cNvPr>
          <p:cNvSpPr/>
          <p:nvPr/>
        </p:nvSpPr>
        <p:spPr>
          <a:xfrm>
            <a:off x="0" y="-1"/>
            <a:ext cx="12192000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F6E927-17E0-19D8-BD2E-F939F0F33607}"/>
              </a:ext>
            </a:extLst>
          </p:cNvPr>
          <p:cNvSpPr/>
          <p:nvPr/>
        </p:nvSpPr>
        <p:spPr>
          <a:xfrm>
            <a:off x="0" y="6698974"/>
            <a:ext cx="12192000" cy="1590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9A9B7-20B0-082F-B2CA-92C0B117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62" y="-1"/>
            <a:ext cx="854765" cy="8547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2107B0-F933-4990-B3CE-18C4CCC731F7}"/>
              </a:ext>
            </a:extLst>
          </p:cNvPr>
          <p:cNvSpPr txBox="1"/>
          <p:nvPr/>
        </p:nvSpPr>
        <p:spPr>
          <a:xfrm>
            <a:off x="546755" y="186171"/>
            <a:ext cx="6724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29472B-7602-E1EC-CE95-E807A531A8EB}"/>
              </a:ext>
            </a:extLst>
          </p:cNvPr>
          <p:cNvGrpSpPr/>
          <p:nvPr/>
        </p:nvGrpSpPr>
        <p:grpSpPr>
          <a:xfrm>
            <a:off x="546755" y="1110779"/>
            <a:ext cx="3100368" cy="617759"/>
            <a:chOff x="696589" y="1416070"/>
            <a:chExt cx="4688900" cy="6000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57A7DD-211F-860D-6FBE-BD2F01AAF0CA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2E7F726-5E4C-52FC-E026-CBD23B8892A1}"/>
                </a:ext>
              </a:extLst>
            </p:cNvPr>
            <p:cNvSpPr txBox="1"/>
            <p:nvPr/>
          </p:nvSpPr>
          <p:spPr>
            <a:xfrm>
              <a:off x="820453" y="1505252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改进点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F5037D8-6053-0665-22A7-5DEB1A1F5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5" y="2349644"/>
            <a:ext cx="5284601" cy="15471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C6D96F-B655-0F81-5493-2D462E8A5077}"/>
              </a:ext>
            </a:extLst>
          </p:cNvPr>
          <p:cNvSpPr txBox="1"/>
          <p:nvPr/>
        </p:nvSpPr>
        <p:spPr>
          <a:xfrm>
            <a:off x="650555" y="4281022"/>
            <a:ext cx="5133429" cy="99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①由粗到精生成器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(Coarse-to-fine Generator)</a:t>
            </a:r>
          </a:p>
          <a:p>
            <a:pPr>
              <a:lnSpc>
                <a:spcPct val="17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②多尺度鉴别器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(Multiscale Discriminator)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0A2AB6-CE3B-A5F2-EB82-ACA1C311994B}"/>
              </a:ext>
            </a:extLst>
          </p:cNvPr>
          <p:cNvGrpSpPr/>
          <p:nvPr/>
        </p:nvGrpSpPr>
        <p:grpSpPr>
          <a:xfrm>
            <a:off x="6290187" y="1110779"/>
            <a:ext cx="3100368" cy="617759"/>
            <a:chOff x="696589" y="1416070"/>
            <a:chExt cx="4688900" cy="60005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02EDFC1-2E67-C829-EA5E-B2336F511C05}"/>
                </a:ext>
              </a:extLst>
            </p:cNvPr>
            <p:cNvSpPr/>
            <p:nvPr/>
          </p:nvSpPr>
          <p:spPr>
            <a:xfrm>
              <a:off x="696589" y="1416070"/>
              <a:ext cx="4688900" cy="6000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1B54F6-985A-6C3A-6383-55D035BEA560}"/>
                </a:ext>
              </a:extLst>
            </p:cNvPr>
            <p:cNvSpPr txBox="1"/>
            <p:nvPr/>
          </p:nvSpPr>
          <p:spPr>
            <a:xfrm>
              <a:off x="820453" y="1505252"/>
              <a:ext cx="4441172" cy="4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损失函数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060FF77-2D9A-1A17-9A89-F21323A33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808" y="4745774"/>
            <a:ext cx="4458086" cy="5715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E33C4A0-A007-17DD-8BD5-4AA7060CB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832" y="2468171"/>
            <a:ext cx="3589331" cy="40389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5B47F8D-09C8-8A49-CC96-8CB9E272D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646" y="2510301"/>
            <a:ext cx="1912786" cy="43437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935097B5-9642-FA00-E40D-E8BB4367E335}"/>
              </a:ext>
            </a:extLst>
          </p:cNvPr>
          <p:cNvSpPr txBox="1"/>
          <p:nvPr/>
        </p:nvSpPr>
        <p:spPr>
          <a:xfrm>
            <a:off x="8071790" y="2482586"/>
            <a:ext cx="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B50C1DE-1CB0-B23C-E03B-7CE6CDDFAF4C}"/>
              </a:ext>
            </a:extLst>
          </p:cNvPr>
          <p:cNvSpPr txBox="1"/>
          <p:nvPr/>
        </p:nvSpPr>
        <p:spPr>
          <a:xfrm>
            <a:off x="6370094" y="2205801"/>
            <a:ext cx="117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GAN Loss: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8CC6DEF-B32A-6766-E75E-A45FABDE3C2C}"/>
              </a:ext>
            </a:extLst>
          </p:cNvPr>
          <p:cNvSpPr txBox="1"/>
          <p:nvPr/>
        </p:nvSpPr>
        <p:spPr>
          <a:xfrm>
            <a:off x="6360646" y="3360048"/>
            <a:ext cx="2348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Feature Matching Loss: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DE024A2-F009-C863-0328-8DE0A8B89FCE}"/>
              </a:ext>
            </a:extLst>
          </p:cNvPr>
          <p:cNvSpPr txBox="1"/>
          <p:nvPr/>
        </p:nvSpPr>
        <p:spPr>
          <a:xfrm>
            <a:off x="6290187" y="4525263"/>
            <a:ext cx="822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Loss: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2F4876-A3FD-502B-65D8-36DA80CB9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808" y="3642380"/>
            <a:ext cx="3717248" cy="4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3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</TotalTime>
  <Words>312</Words>
  <Application>Microsoft Office PowerPoint</Application>
  <PresentationFormat>宽屏</PresentationFormat>
  <Paragraphs>134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will</dc:creator>
  <cp:lastModifiedBy>1578154508@qq.com</cp:lastModifiedBy>
  <cp:revision>484</cp:revision>
  <dcterms:created xsi:type="dcterms:W3CDTF">2022-11-09T05:15:18Z</dcterms:created>
  <dcterms:modified xsi:type="dcterms:W3CDTF">2023-05-26T08:52:04Z</dcterms:modified>
</cp:coreProperties>
</file>